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756" r:id="rId1"/>
  </p:sldMasterIdLst>
  <p:notesMasterIdLst>
    <p:notesMasterId r:id="rId2"/>
  </p:notesMasterIdLst>
  <p:sldIdLst>
    <p:sldId id="305" r:id="rId3"/>
    <p:sldId id="307" r:id="rId4"/>
    <p:sldId id="309" r:id="rId5"/>
    <p:sldId id="311" r:id="rId6"/>
    <p:sldId id="313" r:id="rId7"/>
    <p:sldId id="315" r:id="rId8"/>
    <p:sldId id="303" r:id="rId9"/>
    <p:sldId id="277" r:id="rId10"/>
    <p:sldId id="262" r:id="rId11"/>
    <p:sldId id="265" r:id="rId12"/>
    <p:sldId id="266" r:id="rId13"/>
    <p:sldId id="316" r:id="rId14"/>
    <p:sldId id="268" r:id="rId15"/>
    <p:sldId id="267" r:id="rId16"/>
    <p:sldId id="269" r:id="rId17"/>
    <p:sldId id="270" r:id="rId18"/>
    <p:sldId id="263" r:id="rId19"/>
    <p:sldId id="271" r:id="rId20"/>
    <p:sldId id="274" r:id="rId21"/>
    <p:sldId id="272" r:id="rId22"/>
    <p:sldId id="273" r:id="rId23"/>
    <p:sldId id="275" r:id="rId24"/>
    <p:sldId id="276" r:id="rId25"/>
    <p:sldId id="278" r:id="rId26"/>
    <p:sldId id="304" r:id="rId27"/>
    <p:sldId id="317" r:id="rId28"/>
    <p:sldId id="318" r:id="rId29"/>
    <p:sldId id="319" r:id="rId30"/>
    <p:sldId id="320" r:id="rId31"/>
    <p:sldId id="321" r:id="rId32"/>
    <p:sldId id="279" r:id="rId33"/>
    <p:sldId id="281" r:id="rId34"/>
    <p:sldId id="282" r:id="rId35"/>
    <p:sldId id="283" r:id="rId36"/>
    <p:sldId id="259" r:id="rId37"/>
    <p:sldId id="284" r:id="rId38"/>
    <p:sldId id="264" r:id="rId39"/>
    <p:sldId id="280" r:id="rId40"/>
    <p:sldId id="261" r:id="rId41"/>
    <p:sldId id="285" r:id="rId42"/>
    <p:sldId id="286" r:id="rId43"/>
    <p:sldId id="287" r:id="rId44"/>
    <p:sldId id="288" r:id="rId45"/>
    <p:sldId id="289" r:id="rId46"/>
    <p:sldId id="299" r:id="rId47"/>
    <p:sldId id="290" r:id="rId48"/>
    <p:sldId id="291" r:id="rId49"/>
    <p:sldId id="292" r:id="rId50"/>
    <p:sldId id="298" r:id="rId51"/>
    <p:sldId id="322" r:id="rId52"/>
    <p:sldId id="323" r:id="rId53"/>
    <p:sldId id="324" r:id="rId54"/>
  </p:sldIdLst>
  <p:sldSz cx="9144000" cy="6858000" type="screen4x3"/>
  <p:notesSz cx="6858000" cy="9144000"/>
  <p:custDataLst>
    <p:tags r:id="rId5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fill>
          <a:solidFill>
            <a:schemeClr val="accent2">
              <a:alpha val="40000"/>
            </a:schemeClr>
          </a:solidFill>
        </a:fill>
      </a:tcStyle>
    </a:band1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fill>
          <a:solidFill>
            <a:schemeClr val="accent1">
              <a:alpha val="40000"/>
            </a:schemeClr>
          </a:solidFill>
        </a:fill>
      </a:tcStyle>
    </a:band1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fill>
          <a:solidFill>
            <a:schemeClr val="accent2">
              <a:tint val="40000"/>
            </a:schemeClr>
          </a:solidFill>
        </a:fill>
      </a:tcStyle>
    </a:band1H>
    <a:band1V>
      <a:tcStyle>
        <a:fill>
          <a:solidFill>
            <a:schemeClr val="accent2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/>
    </a:lastCol>
    <a:firstCol>
      <a:tcTxStyle b="on"/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fill>
          <a:solidFill>
            <a:schemeClr val="accent2">
              <a:tint val="40000"/>
            </a:schemeClr>
          </a:solidFill>
        </a:fill>
      </a:tcStyle>
    </a:band1H>
    <a:band1V>
      <a:tcStyle>
        <a:fill>
          <a:solidFill>
            <a:schemeClr val="accent2">
              <a:tint val="40000"/>
            </a:schemeClr>
          </a:solidFill>
        </a:fill>
      </a:tcStyle>
    </a:band1V>
    <a:lastCol>
      <a:tcTxStyle b="on"/>
    </a:lastCol>
    <a:firstCol>
      <a:tcTxStyle b="on"/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634" autoAdjust="0"/>
  </p:normalViewPr>
  <p:slideViewPr>
    <p:cSldViewPr>
      <p:cViewPr varScale="1">
        <p:scale>
          <a:sx n="77" d="100"/>
          <a:sy n="77" d="100"/>
        </p:scale>
        <p:origin x="89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slide" Target="slides/slide29.xml" /><Relationship Id="rId32" Type="http://schemas.openxmlformats.org/officeDocument/2006/relationships/slide" Target="slides/slide30.xml" /><Relationship Id="rId33" Type="http://schemas.openxmlformats.org/officeDocument/2006/relationships/slide" Target="slides/slide31.xml" /><Relationship Id="rId34" Type="http://schemas.openxmlformats.org/officeDocument/2006/relationships/slide" Target="slides/slide32.xml" /><Relationship Id="rId35" Type="http://schemas.openxmlformats.org/officeDocument/2006/relationships/slide" Target="slides/slide33.xml" /><Relationship Id="rId36" Type="http://schemas.openxmlformats.org/officeDocument/2006/relationships/slide" Target="slides/slide34.xml" /><Relationship Id="rId37" Type="http://schemas.openxmlformats.org/officeDocument/2006/relationships/slide" Target="slides/slide35.xml" /><Relationship Id="rId38" Type="http://schemas.openxmlformats.org/officeDocument/2006/relationships/slide" Target="slides/slide36.xml" /><Relationship Id="rId39" Type="http://schemas.openxmlformats.org/officeDocument/2006/relationships/slide" Target="slides/slide37.xml" /><Relationship Id="rId4" Type="http://schemas.openxmlformats.org/officeDocument/2006/relationships/slide" Target="slides/slide2.xml" /><Relationship Id="rId40" Type="http://schemas.openxmlformats.org/officeDocument/2006/relationships/slide" Target="slides/slide38.xml" /><Relationship Id="rId41" Type="http://schemas.openxmlformats.org/officeDocument/2006/relationships/slide" Target="slides/slide39.xml" /><Relationship Id="rId42" Type="http://schemas.openxmlformats.org/officeDocument/2006/relationships/slide" Target="slides/slide40.xml" /><Relationship Id="rId43" Type="http://schemas.openxmlformats.org/officeDocument/2006/relationships/slide" Target="slides/slide41.xml" /><Relationship Id="rId44" Type="http://schemas.openxmlformats.org/officeDocument/2006/relationships/slide" Target="slides/slide42.xml" /><Relationship Id="rId45" Type="http://schemas.openxmlformats.org/officeDocument/2006/relationships/slide" Target="slides/slide43.xml" /><Relationship Id="rId46" Type="http://schemas.openxmlformats.org/officeDocument/2006/relationships/slide" Target="slides/slide44.xml" /><Relationship Id="rId47" Type="http://schemas.openxmlformats.org/officeDocument/2006/relationships/slide" Target="slides/slide45.xml" /><Relationship Id="rId48" Type="http://schemas.openxmlformats.org/officeDocument/2006/relationships/slide" Target="slides/slide46.xml" /><Relationship Id="rId49" Type="http://schemas.openxmlformats.org/officeDocument/2006/relationships/slide" Target="slides/slide47.xml" /><Relationship Id="rId5" Type="http://schemas.openxmlformats.org/officeDocument/2006/relationships/slide" Target="slides/slide3.xml" /><Relationship Id="rId50" Type="http://schemas.openxmlformats.org/officeDocument/2006/relationships/slide" Target="slides/slide48.xml" /><Relationship Id="rId51" Type="http://schemas.openxmlformats.org/officeDocument/2006/relationships/slide" Target="slides/slide49.xml" /><Relationship Id="rId52" Type="http://schemas.openxmlformats.org/officeDocument/2006/relationships/slide" Target="slides/slide50.xml" /><Relationship Id="rId53" Type="http://schemas.openxmlformats.org/officeDocument/2006/relationships/slide" Target="slides/slide51.xml" /><Relationship Id="rId54" Type="http://schemas.openxmlformats.org/officeDocument/2006/relationships/slide" Target="slides/slide52.xml" /><Relationship Id="rId55" Type="http://schemas.openxmlformats.org/officeDocument/2006/relationships/tags" Target="tags/tag1.xml" /><Relationship Id="rId56" Type="http://schemas.openxmlformats.org/officeDocument/2006/relationships/presProps" Target="presProps.xml" /><Relationship Id="rId57" Type="http://schemas.openxmlformats.org/officeDocument/2006/relationships/viewProps" Target="viewProps.xml" /><Relationship Id="rId58" Type="http://schemas.openxmlformats.org/officeDocument/2006/relationships/theme" Target="theme/theme1.xml" /><Relationship Id="rId59" Type="http://schemas.openxmlformats.org/officeDocument/2006/relationships/tableStyles" Target="tableStyles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26B3D0-B5EA-4318-9DF1-BACCCFC5EF7C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F6B0F5-63A2-4BC0-80D4-666E947831F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8AFDF-7EDF-45DE-97DB-D2F67476247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135425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06FD-7303-470C-8161-2FA4833DDEDF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21D5D-3030-4D29-867E-BCD4895E80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06FD-7303-470C-8161-2FA4833DDEDF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21D5D-3030-4D29-867E-BCD4895E80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Freeform 6"/>
          <p:cNvSpPr/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8A506FD-7303-470C-8161-2FA4833DDEDF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421D5D-3030-4D29-867E-BCD4895E80D6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</p:sldLayoutIdLst>
  <p:transition/>
  <p:timing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4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5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6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7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8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9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0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1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2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3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4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5.jpe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6.jpe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7.jpe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8.jpe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9.jpe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0.jpe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1.jpeg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2.jpeg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3.jpeg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4.jpeg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5.jpeg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6.jpeg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7.jpeg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8.jpeg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9.jpeg" /></Relationships>
</file>

<file path=ppt/slides/_rels/slide4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0.jpeg" /></Relationships>
</file>

<file path=ppt/slides/_rels/slide4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1.jpeg" /></Relationships>
</file>

<file path=ppt/slides/_rels/slide4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2.jpeg" /></Relationships>
</file>

<file path=ppt/slides/_rels/slide4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3.jpeg" /></Relationships>
</file>

<file path=ppt/slides/_rels/slide4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4.png" /></Relationships>
</file>

<file path=ppt/slides/_rels/slide4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5.jpeg" /></Relationships>
</file>

<file path=ppt/slides/_rels/slide4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6.jpeg" /></Relationships>
</file>

<file path=ppt/slides/_rels/slide4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7.jpeg" /></Relationships>
</file>

<file path=ppt/slides/_rels/slide4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8.jpeg" /></Relationships>
</file>

<file path=ppt/slides/_rels/slide5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9.jpeg" /></Relationships>
</file>

<file path=ppt/slides/_rels/slide5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0.jpeg" /></Relationships>
</file>

<file path=ppt/slides/_rels/slide5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1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5840" y="260649"/>
            <a:ext cx="6550496" cy="1944216"/>
          </a:xfrm>
        </p:spPr>
        <p:txBody>
          <a:bodyPr>
            <a:normAutofit fontScale="90000"/>
          </a:bodyPr>
          <a:lstStyle/>
          <a:p>
            <a:pPr algn="l"/>
            <a:br>
              <a:rPr lang="en-US"/>
            </a:br>
            <a:r>
              <a:rPr lang="en-US"/>
              <a:t>           </a:t>
            </a:r>
            <a:r>
              <a:rPr lang="ar-EG" sz="4000">
                <a:cs typeface="+mn-cs"/>
              </a:rPr>
              <a:t>شركة فارما لصناعة منتجات </a:t>
            </a:r>
            <a:br>
              <a:rPr lang="en-US" sz="4000">
                <a:cs typeface="+mn-cs"/>
              </a:rPr>
            </a:br>
            <a:r>
              <a:rPr lang="ar-EG" sz="4000">
                <a:cs typeface="+mn-cs"/>
              </a:rPr>
              <a:t>الكاوتشوك والبلاستك</a:t>
            </a:r>
            <a:endParaRPr lang="en-US" sz="4000"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592" y="2276872"/>
            <a:ext cx="7272808" cy="4392488"/>
          </a:xfrm>
        </p:spPr>
        <p:txBody>
          <a:bodyPr>
            <a:noAutofit/>
          </a:bodyPr>
          <a:lstStyle/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EG" sz="2800" b="1">
                <a:solidFill>
                  <a:schemeClr val="tx1"/>
                </a:solidFill>
              </a:rPr>
              <a:t>تأسست شركة فارما سنة 1965 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SA" sz="2800" b="1">
                <a:solidFill>
                  <a:schemeClr val="tx1"/>
                </a:solidFill>
              </a:rPr>
              <a:t>رائدة في إنتاج وتوزيع جميع أنواع العبوات البلاستيكية الطبية والصيدلية والتجميلية والبيطرية </a:t>
            </a:r>
            <a:endParaRPr lang="en-US" sz="2800" b="1">
              <a:solidFill>
                <a:schemeClr val="tx1"/>
              </a:solidFill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EG" sz="2800" b="1">
                <a:solidFill>
                  <a:schemeClr val="tx1"/>
                </a:solidFill>
              </a:rPr>
              <a:t>أعلى درجات النظافة والاشتراطات الصحية في مناطق تصنيع مدعمة بأرضيات </a:t>
            </a:r>
            <a:r>
              <a:rPr lang="ar-EG" sz="2400" b="1">
                <a:solidFill>
                  <a:schemeClr val="tx1"/>
                </a:solidFill>
              </a:rPr>
              <a:t>وأسقف</a:t>
            </a:r>
            <a:r>
              <a:rPr lang="ar-EG" sz="2800" b="1">
                <a:solidFill>
                  <a:schemeClr val="tx1"/>
                </a:solidFill>
              </a:rPr>
              <a:t> مضادة للبكتيريا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EG" sz="2800" b="1">
                <a:solidFill>
                  <a:schemeClr val="tx1"/>
                </a:solidFill>
              </a:rPr>
              <a:t>منتجات متنوعة من ع</a:t>
            </a:r>
            <a:r>
              <a:rPr lang="ar-SA" sz="2800" b="1">
                <a:solidFill>
                  <a:schemeClr val="tx1"/>
                </a:solidFill>
              </a:rPr>
              <a:t>بوات الكبسولات ، والملاعق </a:t>
            </a:r>
            <a:r>
              <a:rPr lang="ar-EG" sz="2800" b="1">
                <a:solidFill>
                  <a:schemeClr val="tx1"/>
                </a:solidFill>
              </a:rPr>
              <a:t>بأشكال تتفق مع الاستخدامات والأعمار المختلفة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SA" sz="2800" b="1">
                <a:solidFill>
                  <a:schemeClr val="tx1"/>
                </a:solidFill>
              </a:rPr>
              <a:t>أجهزة الاستنشاق </a:t>
            </a:r>
            <a:r>
              <a:rPr lang="ar-EG" sz="2800" b="1">
                <a:solidFill>
                  <a:schemeClr val="tx1"/>
                </a:solidFill>
              </a:rPr>
              <a:t>- بخاخات الربو ـ</a:t>
            </a:r>
            <a:r>
              <a:rPr lang="ar-SA" sz="2800" b="1">
                <a:solidFill>
                  <a:schemeClr val="tx1"/>
                </a:solidFill>
              </a:rPr>
              <a:t> زجاجات شامبو</a:t>
            </a:r>
            <a:endParaRPr lang="ar-EG" sz="2800" b="1">
              <a:solidFill>
                <a:schemeClr val="tx1"/>
              </a:solidFill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EG" sz="2800" b="1">
                <a:solidFill>
                  <a:schemeClr val="tx1"/>
                </a:solidFill>
              </a:rPr>
              <a:t>وغيرها من ال</a:t>
            </a:r>
            <a:r>
              <a:rPr lang="ar-SA" sz="2800" b="1">
                <a:solidFill>
                  <a:schemeClr val="tx1"/>
                </a:solidFill>
              </a:rPr>
              <a:t>منتجات </a:t>
            </a:r>
            <a:r>
              <a:rPr lang="ar-EG" sz="2800" b="1">
                <a:solidFill>
                  <a:schemeClr val="tx1"/>
                </a:solidFill>
              </a:rPr>
              <a:t>تغطي احتياجات متنوعة للعملاء</a:t>
            </a:r>
            <a:endParaRPr lang="en-US" sz="2800" b="1">
              <a:solidFill>
                <a:schemeClr val="tx1"/>
              </a:solidFill>
            </a:endParaRPr>
          </a:p>
          <a:p>
            <a:pPr lvl="0" rtl="1"/>
            <a:endParaRPr lang="en-US" sz="2800" b="1">
              <a:solidFill>
                <a:schemeClr val="tx1"/>
              </a:solidFill>
            </a:endParaRPr>
          </a:p>
          <a:p>
            <a:pPr rtl="1"/>
            <a:r>
              <a:rPr lang="ar-SA" sz="2800" b="1">
                <a:solidFill>
                  <a:schemeClr val="tx1"/>
                </a:solidFill>
              </a:rPr>
              <a:t> </a:t>
            </a:r>
            <a:endParaRPr lang="en-US" sz="2800" b="1">
              <a:solidFill>
                <a:schemeClr val="tx1"/>
              </a:solidFill>
            </a:endParaRPr>
          </a:p>
          <a:p>
            <a:pPr rtl="1"/>
            <a:r>
              <a:rPr lang="ar-SA" sz="1400" b="1"/>
              <a:t> </a:t>
            </a:r>
            <a:endParaRPr lang="en-US" sz="1400" b="1"/>
          </a:p>
          <a:p>
            <a:pPr rtl="1"/>
            <a:r>
              <a:rPr lang="ar-SA" sz="1400" b="1"/>
              <a:t> </a:t>
            </a:r>
            <a:endParaRPr lang="en-US" sz="1400" b="1"/>
          </a:p>
          <a:p>
            <a:pPr rtl="1"/>
            <a:r>
              <a:rPr lang="ar-SA" sz="1400" b="1"/>
              <a:t> </a:t>
            </a:r>
            <a:endParaRPr lang="en-US" sz="1400" b="1"/>
          </a:p>
          <a:p>
            <a:pPr rtl="1"/>
            <a:r>
              <a:rPr lang="ar-SA" sz="1400" b="1"/>
              <a:t> </a:t>
            </a:r>
            <a:endParaRPr lang="en-US" sz="1400" b="1"/>
          </a:p>
          <a:p>
            <a:endParaRPr lang="en-US" sz="1400" b="1"/>
          </a:p>
        </p:txBody>
      </p:sp>
      <p:pic>
        <p:nvPicPr>
          <p:cNvPr id="2050" name="Picture 2" descr="C:\Users\sana\Downloads\WhatsApp Image 2023-01-17 at 12.50.22 PM.jpe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786710" y="0"/>
            <a:ext cx="1156403" cy="1000108"/>
          </a:xfrm>
          <a:prstGeom prst="rect">
            <a:avLst/>
          </a:prstGeom>
          <a:noFill/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3"/>
          <p:cNvSpPr/>
          <p:nvPr/>
        </p:nvSpPr>
        <p:spPr>
          <a:xfrm>
            <a:off x="755576" y="116632"/>
            <a:ext cx="6768752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EG" sz="2400" b="1"/>
              <a:t>تطبيق اشتراطات الجودة بكفاءة</a:t>
            </a:r>
          </a:p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EG" sz="2400" b="1"/>
              <a:t>أسعار تنافسية مناسبة</a:t>
            </a:r>
          </a:p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EG" sz="2400" b="1"/>
              <a:t>التزام بتلبية احتياجات العملاء في المواعيد </a:t>
            </a:r>
          </a:p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EG" sz="2400" b="1"/>
              <a:t>صحة العميل اهتمامنا الرئيسي</a:t>
            </a:r>
          </a:p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EG" sz="2400" b="1"/>
              <a:t>مواد بلاستيكية صحية بكثافات طبية مختلفة طبقا لطبيعة المنتج (بولي إيثيلين </a:t>
            </a:r>
            <a:r>
              <a:rPr lang="en-US" sz="2400" b="1"/>
              <a:t>PE</a:t>
            </a:r>
            <a:r>
              <a:rPr lang="ar-EG" sz="2400" b="1"/>
              <a:t> و بولي بروبلين </a:t>
            </a:r>
            <a:r>
              <a:rPr lang="en-US" sz="2400" b="1"/>
              <a:t>PP</a:t>
            </a:r>
            <a:r>
              <a:rPr lang="ar-EG" sz="2400" b="1"/>
              <a:t>)</a:t>
            </a:r>
          </a:p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EG" sz="2400" b="1"/>
              <a:t>مواد خام وألوان طبقاً لمواصفات إدارة الغذاء والدواء </a:t>
            </a:r>
            <a:r>
              <a:rPr lang="en-US" sz="2400" b="1"/>
              <a:t>FDA</a:t>
            </a:r>
            <a:endParaRPr lang="ar-EG" sz="2400" b="1"/>
          </a:p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EG" sz="2400" b="1"/>
              <a:t>معدات وتكنولوجيا متقدمة (حقْن – نفخ – حقْن نفخ)</a:t>
            </a:r>
          </a:p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EG" sz="2400" b="1"/>
              <a:t>عمالة مدْربة وخبرات متراكمة</a:t>
            </a:r>
          </a:p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EG" sz="2400" b="1"/>
              <a:t>قوالب واسطمبات متنوعة تواكب احتياجات العملاء</a:t>
            </a:r>
          </a:p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EG" sz="2400" b="1"/>
              <a:t>أساليب متنوعة للطباعة</a:t>
            </a:r>
          </a:p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EG" sz="2400" b="1"/>
              <a:t>خبرات وإمكانات تصديرية للعالم العربي والأفريقي </a:t>
            </a:r>
          </a:p>
          <a:p>
            <a:pPr rtl="1"/>
            <a:r>
              <a:rPr lang="ar-SA" b="1"/>
              <a:t> </a:t>
            </a:r>
            <a:endParaRPr lang="en-US"/>
          </a:p>
        </p:txBody>
      </p:sp>
      <p:pic>
        <p:nvPicPr>
          <p:cNvPr id="3074" name="Picture 2" descr="C:\Users\sana\Downloads\WhatsApp Image 2023-01-17 at 12.50.22 PM.jpe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679452" y="214290"/>
            <a:ext cx="1464548" cy="1266605"/>
          </a:xfrm>
          <a:prstGeom prst="rect">
            <a:avLst/>
          </a:prstGeom>
          <a:noFill/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535322" cy="1357322"/>
          </a:xfrm>
        </p:spPr>
        <p:txBody>
          <a:bodyPr>
            <a:normAutofit fontScale="90000"/>
          </a:bodyPr>
          <a:lstStyle/>
          <a:p>
            <a:br>
              <a:rPr lang="en-US"/>
            </a:br>
            <a:r>
              <a:rPr lang="en-US"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Pharma for Rubber &amp; Plastic industries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/>
              <a:t> </a:t>
            </a:r>
            <a:r>
              <a:rPr lang="en-US" sz="4300"/>
              <a:t> </a:t>
            </a:r>
          </a:p>
          <a:p>
            <a:r>
              <a:rPr lang="en-US" sz="9600">
                <a:latin typeface="Arial" panose="020b0604020202020204" pitchFamily="34" charset="0"/>
                <a:cs typeface="Arial" panose="020b0604020202020204" pitchFamily="34" charset="0"/>
              </a:rPr>
              <a:t>Established in 1965.</a:t>
            </a:r>
          </a:p>
          <a:p>
            <a:r>
              <a:rPr lang="en-US" sz="9600"/>
              <a:t> 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9600"/>
              <a:t> </a:t>
            </a:r>
            <a:r>
              <a:rPr lang="en-US" sz="9600">
                <a:latin typeface="Arial" panose="020b0604020202020204" pitchFamily="34" charset="0"/>
                <a:cs typeface="Arial" panose="020b0604020202020204" pitchFamily="34" charset="0"/>
              </a:rPr>
              <a:t>Pharma is a leader company in producing and distributing all kinds of medical, pharmaceutical, cosmetic &amp; veterinary plastic packing such as </a:t>
            </a:r>
          </a:p>
          <a:p>
            <a:pPr marL="0" indent="0">
              <a:buNone/>
            </a:pPr>
            <a:r>
              <a:rPr lang="en-US" sz="9600">
                <a:latin typeface="Arial" panose="020b0604020202020204" pitchFamily="34" charset="0"/>
                <a:cs typeface="Arial" panose="020b0604020202020204" pitchFamily="34" charset="0"/>
              </a:rPr>
              <a:t>	* eye droppers - capsules boxes, graded spoons, 	  inhaler actuators, shampoo and lotion bottles</a:t>
            </a:r>
          </a:p>
          <a:p>
            <a:r>
              <a:rPr lang="en-US" sz="9600">
                <a:latin typeface="Arial" panose="020b0604020202020204" pitchFamily="34" charset="0"/>
                <a:cs typeface="Arial" panose="020b0604020202020204" pitchFamily="34" charset="0"/>
              </a:rPr>
              <a:t> 	* and other products for wide use.</a:t>
            </a:r>
          </a:p>
          <a:p>
            <a:endParaRPr lang="en-US" sz="9600">
              <a:latin typeface="Arial" pitchFamily="34" charset="0"/>
              <a:cs typeface="Arial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9600">
                <a:latin typeface="Arial" panose="020b0604020202020204" pitchFamily="34" charset="0"/>
                <a:cs typeface="Arial" panose="020b0604020202020204" pitchFamily="34" charset="0"/>
              </a:rPr>
              <a:t> production takes place in a clean and hygienic area based on antibacterial floor and ceiling  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9600">
                <a:latin typeface="Arial" panose="020b0604020202020204" pitchFamily="34" charset="0"/>
                <a:cs typeface="Arial" panose="020b0604020202020204" pitchFamily="34" charset="0"/>
              </a:rPr>
              <a:t> Our main objective is to offer our customers superior quality, competitive pricing, on time delivery and excellent customer service.</a:t>
            </a:r>
          </a:p>
          <a:p>
            <a:pPr>
              <a:buNone/>
            </a:pPr>
            <a:r>
              <a:rPr lang="ar-SA" sz="9600"/>
              <a:t> </a:t>
            </a:r>
            <a:endParaRPr lang="en-US" sz="9600"/>
          </a:p>
          <a:p>
            <a:endParaRPr lang="en-US" sz="9600"/>
          </a:p>
          <a:p>
            <a:pPr rtl="1">
              <a:buNone/>
            </a:pPr>
            <a:r>
              <a:rPr lang="en-US" sz="9600"/>
              <a:t> </a:t>
            </a:r>
          </a:p>
          <a:p>
            <a:endParaRPr lang="en-US" sz="9600"/>
          </a:p>
        </p:txBody>
      </p:sp>
      <p:pic>
        <p:nvPicPr>
          <p:cNvPr id="4" name="Picture 3" descr="Pharma logo Englis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0"/>
            <a:ext cx="1035920" cy="895909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3"/>
          <p:cNvSpPr/>
          <p:nvPr/>
        </p:nvSpPr>
        <p:spPr>
          <a:xfrm>
            <a:off x="899592" y="1571612"/>
            <a:ext cx="710143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/>
              <a:t>Because your health is our main concern; we use hygienic medical grade plastic materials in different density (High, Medium &amp; Low) such as Polyethylene PE, Polypropylene PP, Polystyrene PS &amp; Polyvinyl Chloride PVC.</a:t>
            </a:r>
          </a:p>
          <a:p>
            <a:pPr>
              <a:buNone/>
            </a:pPr>
            <a:r>
              <a:rPr lang="en-US" sz="2400"/>
              <a:t> 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/>
              <a:t>All raw materials &amp; colors used in production are approved by The Food &amp; Drug Administration (FDA) </a:t>
            </a:r>
          </a:p>
          <a:p>
            <a:pPr>
              <a:buNone/>
            </a:pPr>
            <a:r>
              <a:rPr lang="en-US" sz="2400"/>
              <a:t> 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err="1"/>
              <a:t>Pharma has the most advanced plastic manufacturing </a:t>
            </a:r>
            <a:r>
              <a:rPr lang="en-US" sz="2400" smtClean="0"/>
              <a:t>equipment, </a:t>
            </a:r>
            <a:r>
              <a:rPr lang="en-US" sz="2400"/>
              <a:t>printing and molding machines.</a:t>
            </a:r>
          </a:p>
          <a:p>
            <a:r>
              <a:rPr lang="en-US" sz="2400"/>
              <a:t> </a:t>
            </a:r>
          </a:p>
          <a:p>
            <a:pPr>
              <a:buNone/>
            </a:pPr>
            <a:r>
              <a:rPr lang="en-US" sz="2400"/>
              <a:t> </a:t>
            </a:r>
          </a:p>
        </p:txBody>
      </p:sp>
      <p:pic>
        <p:nvPicPr>
          <p:cNvPr id="5" name="Picture 4" descr="Pharma logo Englis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314" y="202567"/>
            <a:ext cx="1500198" cy="1297437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3"/>
          <p:cNvSpPr/>
          <p:nvPr/>
        </p:nvSpPr>
        <p:spPr>
          <a:xfrm>
            <a:off x="1285852" y="692696"/>
            <a:ext cx="65722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/>
              <a:t>Using </a:t>
            </a:r>
            <a:r>
              <a:rPr lang="en-US" sz="2400" b="1"/>
              <a:t>high technology</a:t>
            </a:r>
            <a:r>
              <a:rPr lang="en-US" sz="2400"/>
              <a:t> 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/>
              <a:t>Updated machines such as injection, blowing, injection blowing &amp; rotation operated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/>
              <a:t>Silkscreen and pad print </a:t>
            </a:r>
            <a:r>
              <a:rPr lang="en-US" sz="2400" smtClean="0"/>
              <a:t>bottles.</a:t>
            </a:r>
            <a:endParaRPr lang="en-US" sz="240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/>
              <a:t>Accumulated experiences and well trained professional staff.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/>
              <a:t>Product diversity and moldings according to customer’s needs &amp; specifications.</a:t>
            </a:r>
          </a:p>
          <a:p>
            <a:pPr>
              <a:buNone/>
            </a:pPr>
            <a:r>
              <a:rPr lang="en-US" sz="2400"/>
              <a:t> 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/>
              <a:t>Export to all Arab and African countries.</a:t>
            </a:r>
          </a:p>
        </p:txBody>
      </p:sp>
      <p:pic>
        <p:nvPicPr>
          <p:cNvPr id="6" name="Picture 5" descr="Pharma logo Englis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314" y="-99392"/>
            <a:ext cx="1500198" cy="1297437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6" y="1196752"/>
            <a:ext cx="8065294" cy="4747975"/>
          </a:xfrm>
        </p:spPr>
        <p:txBody>
          <a:bodyPr>
            <a:noAutofit/>
          </a:bodyPr>
          <a:lstStyle/>
          <a:p>
            <a:r>
              <a:rPr lang="en-US" sz="2400" b="1" smtClean="0"/>
              <a:t>Business  information:</a:t>
            </a:r>
            <a:endParaRPr lang="en-US" sz="2400" b="1"/>
          </a:p>
          <a:p>
            <a:r>
              <a:rPr lang="en-US" sz="2400"/>
              <a:t>  · Commercial Reg. # 15052</a:t>
            </a:r>
          </a:p>
          <a:p>
            <a:r>
              <a:rPr lang="en-US" sz="2400"/>
              <a:t>  · Industrial Reg. # 18963. 80 (940)</a:t>
            </a:r>
          </a:p>
          <a:p>
            <a:r>
              <a:rPr lang="en-US" sz="2400"/>
              <a:t>  · The Ministry of Industry [Egyptian Organization for </a:t>
            </a:r>
            <a:br>
              <a:rPr lang="en-US" sz="2400"/>
            </a:br>
            <a:r>
              <a:rPr lang="en-US" sz="2400"/>
              <a:t>    Standardization &amp; Quality Control, EOS]</a:t>
            </a:r>
          </a:p>
          <a:p>
            <a:r>
              <a:rPr lang="en-US" sz="2400"/>
              <a:t>LICENSE:</a:t>
            </a:r>
          </a:p>
          <a:p>
            <a:r>
              <a:rPr lang="en-US" sz="2400"/>
              <a:t>  · Ministry of Health license # 3/1998 to produce medical &amp; </a:t>
            </a:r>
            <a:br>
              <a:rPr lang="en-US" sz="2400"/>
            </a:br>
            <a:r>
              <a:rPr lang="en-US" sz="2400"/>
              <a:t>    pharmaceutical packing</a:t>
            </a:r>
          </a:p>
          <a:p>
            <a:r>
              <a:rPr lang="en-US" sz="2400" smtClean="0"/>
              <a:t>Sales </a:t>
            </a:r>
            <a:r>
              <a:rPr lang="en-US" sz="2400"/>
              <a:t>mobile </a:t>
            </a:r>
            <a:r>
              <a:rPr lang="en-US" sz="2400" smtClean="0"/>
              <a:t># 01222165761</a:t>
            </a:r>
            <a:endParaRPr lang="en-US" sz="2400"/>
          </a:p>
          <a:p>
            <a:endParaRPr lang="en-US" sz="2400"/>
          </a:p>
        </p:txBody>
      </p:sp>
      <p:pic>
        <p:nvPicPr>
          <p:cNvPr id="4" name="Picture 3" descr="Pharma logo Englis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314" y="-27384"/>
            <a:ext cx="1500198" cy="1297437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428860" y="500041"/>
            <a:ext cx="4500594" cy="636890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smtClean="0"/>
              <a:t>Medical Packing</a:t>
            </a:r>
            <a:endParaRPr lang="en-US" sz="5400"/>
          </a:p>
        </p:txBody>
      </p:sp>
      <p:pic>
        <p:nvPicPr>
          <p:cNvPr id="4" name="Content Placeholder 3" descr="medical packin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1928803"/>
            <a:ext cx="4778404" cy="3357586"/>
          </a:xfr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4" name="Picture 2" descr="C:\Users\sana\Pictures\Pharma products\Dropper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236017" y="0"/>
            <a:ext cx="4907983" cy="2571768"/>
          </a:xfrm>
          <a:prstGeom prst="rect">
            <a:avLst/>
          </a:prstGeom>
          <a:noFill/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14282" y="2214554"/>
          <a:ext cx="3929090" cy="446513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709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5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30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9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3135">
                <a:tc gridSpan="4">
                  <a:txBody>
                    <a:bodyPr vert="horz" wrap="square"/>
                    <a:lstStyle/>
                    <a:p>
                      <a:endParaRPr lang="en-US" sz="1800"/>
                    </a:p>
                  </a:txBody>
                  <a:tcPr marL="0" marR="0" marT="0" marB="0" anchor="ctr"/>
                </a:tc>
                <a:tc hMerge="1"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736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1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372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Dropper 20 ml with nozzle &amp;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endParaRPr lang="en-US" sz="1800"/>
                    </a:p>
                  </a:txBody>
                  <a:tcPr marL="91337" marR="91337" marT="45668" marB="456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736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2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371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Dropper 40 ml with nozzle &amp;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endParaRPr lang="en-US" sz="1800"/>
                    </a:p>
                  </a:txBody>
                  <a:tcPr marL="91337" marR="91337" marT="45668" marB="456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736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438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Bottle 30 ml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endParaRPr lang="en-US" sz="1800"/>
                    </a:p>
                  </a:txBody>
                  <a:tcPr marL="91337" marR="91337" marT="45668" marB="456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598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420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Dropper 130 ml with nozzle &amp; proof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endParaRPr lang="en-US" sz="1800"/>
                    </a:p>
                  </a:txBody>
                  <a:tcPr marL="91337" marR="91337" marT="45668" marB="4566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598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5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359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Dropper 35 ml with nozzle &amp; proof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endParaRPr lang="en-US" sz="1800"/>
                    </a:p>
                  </a:txBody>
                  <a:tcPr marL="91337" marR="91337" marT="45668" marB="4566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598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6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436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Dropper 20 ml with nozzle &amp; proof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endParaRPr lang="en-US" sz="1800"/>
                    </a:p>
                  </a:txBody>
                  <a:tcPr marL="91337" marR="91337" marT="45668" marB="4566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598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7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357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Dropper 15 ml with nozzle &amp; proof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endParaRPr lang="en-US" sz="1800"/>
                    </a:p>
                  </a:txBody>
                  <a:tcPr marL="91337" marR="91337" marT="45668" marB="4566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598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8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356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Dropper 10 ml with nozzle &amp; proof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endParaRPr lang="en-US" sz="1800"/>
                    </a:p>
                  </a:txBody>
                  <a:tcPr marL="91337" marR="91337" marT="45668" marB="4566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0736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9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355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Dropper 5 ml with nozzle &amp; proof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endParaRPr lang="en-US" sz="1800"/>
                    </a:p>
                  </a:txBody>
                  <a:tcPr marL="91337" marR="91337" marT="45668" marB="45668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3135">
                <a:tc gridSpan="4">
                  <a:txBody>
                    <a:bodyPr vert="horz" wrap="square"/>
                    <a:lstStyle/>
                    <a:p>
                      <a:r>
                        <a:rPr lang="en-US" sz="1800"/>
                        <a:t> 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Content Placeholder 3" descr="capsule boxe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33962" y="285728"/>
            <a:ext cx="4400497" cy="2786082"/>
          </a:xfr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57158" y="3786188"/>
          <a:ext cx="6058182" cy="228602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6058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9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253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1505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1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430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Capsule box w. soft proof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05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2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373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Capsule box soft proof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05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360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Capsule box soft proof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05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360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Capsule box w.cap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Content Placeholder 3" descr="square boxe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29322" y="357165"/>
            <a:ext cx="2833694" cy="3782981"/>
          </a:xfr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85720" y="3571876"/>
          <a:ext cx="4967668" cy="2307845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4967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6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747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1569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1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417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Plastic box 600 </a:t>
                      </a:r>
                      <a:r>
                        <a:rPr lang="en-US" sz="1400" smtClean="0"/>
                        <a:t>ml with </a:t>
                      </a:r>
                      <a:r>
                        <a:rPr lang="en-US" sz="1400"/>
                        <a:t>proof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1569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2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416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Plastic box 400 </a:t>
                      </a:r>
                      <a:r>
                        <a:rPr lang="en-US" sz="1400" smtClean="0"/>
                        <a:t>ml with </a:t>
                      </a:r>
                      <a:r>
                        <a:rPr lang="en-US" sz="1400"/>
                        <a:t>proof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1569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415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Plastic box 120 </a:t>
                      </a:r>
                      <a:r>
                        <a:rPr lang="en-US" sz="1400" smtClean="0"/>
                        <a:t>ml with </a:t>
                      </a:r>
                      <a:r>
                        <a:rPr lang="en-US" sz="1400"/>
                        <a:t>proof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1569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353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Capsule box with proof cap (large)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1569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5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352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Capsule box with proof cap (small)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Picture 3" descr="2f32bd24-7a9f-4ca7-8076-1058c00b6cb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6" y="428604"/>
            <a:ext cx="3334674" cy="235743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881864"/>
              </p:ext>
            </p:extLst>
          </p:nvPr>
        </p:nvGraphicFramePr>
        <p:xfrm>
          <a:off x="785786" y="3717031"/>
          <a:ext cx="6312242" cy="127626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9864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45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7357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1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557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60 Capsule Jar 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637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2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488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200 Capsule Jar 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637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3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466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 smtClean="0"/>
                        <a:t>Jar</a:t>
                      </a:r>
                      <a:r>
                        <a:rPr lang="en-US" sz="1400" baseline="0" smtClean="0"/>
                        <a:t> </a:t>
                      </a:r>
                      <a:r>
                        <a:rPr lang="en-US" sz="1400" smtClean="0"/>
                        <a:t>1 KG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9637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4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560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 smtClean="0"/>
                        <a:t> Jar 1.5 KG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Content Placeholder 3" descr="child proof box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1802" y="642918"/>
            <a:ext cx="2994407" cy="2000264"/>
          </a:xfr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71604" y="3500438"/>
          <a:ext cx="6022023" cy="928694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548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98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8694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2000"/>
                        <a:t>1</a:t>
                      </a:r>
                      <a:endParaRPr lang="en-US" sz="20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2000"/>
                        <a:t>418</a:t>
                      </a:r>
                      <a:endParaRPr lang="en-US" sz="20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2000"/>
                        <a:t>Capsule box with child proof cap</a:t>
                      </a:r>
                      <a:endParaRPr lang="en-US" sz="20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Content Placeholder 3" descr="round capsul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4612" y="785794"/>
            <a:ext cx="3452820" cy="2596522"/>
          </a:xfr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000232" y="4000504"/>
          <a:ext cx="4799672" cy="215319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7679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7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37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9943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1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439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Capsule box with proof cap small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943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2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397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Capsule box with proof cap large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713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363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Capsule box medium with proof cap small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943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427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Capsule box with proof cap large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943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5 &amp; 6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385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Capsule box with screw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713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7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526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Box for capsule or </a:t>
                      </a:r>
                      <a:r>
                        <a:rPr lang="en-US" sz="1400" smtClean="0"/>
                        <a:t>cream </a:t>
                      </a:r>
                      <a:r>
                        <a:rPr lang="en-US" sz="1400"/>
                        <a:t>with screw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Content Placeholder 3" descr="small powde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6050" y="856838"/>
            <a:ext cx="3429024" cy="2578627"/>
          </a:xfr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00166" y="4143380"/>
          <a:ext cx="5887955" cy="166687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7065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43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570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671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1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91337" marR="91337" marT="45668" marB="45668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375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91337" marR="91337" marT="45668" marB="45668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Powder bottle 65 gm with screw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91337" marR="91337" marT="45668" marB="4566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71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2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91337" marR="91337" marT="45668" marB="45668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434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91337" marR="91337" marT="45668" marB="45668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Powder bottle 100 gm with screw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91337" marR="91337" marT="45668" marB="4566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671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91337" marR="91337" marT="45668" marB="45668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453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91337" marR="91337" marT="45668" marB="45668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Soft bottle for </a:t>
                      </a:r>
                      <a:r>
                        <a:rPr lang="en-US" sz="1400" smtClean="0"/>
                        <a:t>cream </a:t>
                      </a:r>
                      <a:r>
                        <a:rPr lang="en-US" sz="1400"/>
                        <a:t>120 gm with screw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91337" marR="91337" marT="45668" marB="4566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671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91337" marR="91337" marT="45668" marB="45668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395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91337" marR="91337" marT="45668" marB="45668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Powder bottle 35 gm with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91337" marR="91337" marT="45668" marB="4566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Content Placeholder 3" descr="Big powde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4612" y="785794"/>
            <a:ext cx="3429024" cy="2290588"/>
          </a:xfr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85852" y="4000504"/>
          <a:ext cx="6096000" cy="1285884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548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98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294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1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432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Powder box with screw cap 50 gm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94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2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468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Powder box with screw cap 500 gm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  <a:p>
            <a:endParaRPr lang="en-US"/>
          </a:p>
          <a:p>
            <a:endParaRPr lang="en-US" smtClean="0"/>
          </a:p>
          <a:p>
            <a:endParaRPr lang="en-US"/>
          </a:p>
          <a:p>
            <a:endParaRPr lang="en-US"/>
          </a:p>
        </p:txBody>
      </p:sp>
      <p:pic>
        <p:nvPicPr>
          <p:cNvPr id="4098" name="Picture 2" descr="C:\Users\sana\Pictures\Pharma products\Plastic boxes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00298" y="571480"/>
            <a:ext cx="3667134" cy="2860384"/>
          </a:xfrm>
          <a:prstGeom prst="rect">
            <a:avLst/>
          </a:prstGeom>
          <a:noFill/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143108" y="4071942"/>
          <a:ext cx="4240425" cy="213678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240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8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75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6131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1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322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Plastic box 180 gm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131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2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321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Plastic box 100 gm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131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320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Plastic box 60 gm 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131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318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Plastic box 30 gm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131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5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317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Plastic box 15 gm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131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6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316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Plastic box 10 gm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Content Placeholder 3" descr="plastic box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3174" y="642918"/>
            <a:ext cx="3500463" cy="2632349"/>
          </a:xfr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785918" y="3986144"/>
          <a:ext cx="5072893" cy="194318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148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43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785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1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366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Plastic box (zero) with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8833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2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367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Plastic box (no. 1) with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8833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364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Plastic box (no. 2) with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8833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365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Film box 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8833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5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370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Plastic box (no. 5) with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Content Placeholder 3" descr="filling bottle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4612" y="1000108"/>
            <a:ext cx="3652468" cy="2428892"/>
          </a:xfr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00167" y="4643446"/>
          <a:ext cx="6102268" cy="107157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500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83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038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2365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1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464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Filling bottle with proof cap 60 </a:t>
                      </a:r>
                      <a:r>
                        <a:rPr lang="en-US" sz="1400" smtClean="0"/>
                        <a:t>ml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205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2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465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Filling bottle with proof cap 70 </a:t>
                      </a:r>
                      <a:r>
                        <a:rPr lang="en-US" sz="1400" smtClean="0"/>
                        <a:t>ml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Content Placeholder 3" descr="antibiotic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5984" y="857232"/>
            <a:ext cx="3929090" cy="2954676"/>
          </a:xfr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428728" y="4429132"/>
          <a:ext cx="5887955" cy="1096044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7654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7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48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34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1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386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Antibiotic bottle 80/100 ml with proof cap &amp;measure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34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2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368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Antibiotic bottle 100/150 ml with proof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34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369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Antibiotic bottle 60/80 ml with proof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Content Placeholder 3" descr="spoon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4624" y="214289"/>
            <a:ext cx="4094764" cy="3079263"/>
          </a:xfr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785918" y="3786190"/>
          <a:ext cx="5359504" cy="248785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96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95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73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9781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1 &amp; 2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510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Spoon 3.5 ml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781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 &amp; 4 &amp; 5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506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Graded spoon 5 ml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781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6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507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Graded spoon 3.5 ml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17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7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387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Measure 5 ml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781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8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358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Measure (5 &amp;10 ml)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9781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9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361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Measure (up to 10 ml)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9781">
                <a:tc gridSpan="3"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Spoons could be made of different materials (PE, P.S &amp; P.P)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Content Placeholder 3" descr="actuato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4612" y="1500174"/>
            <a:ext cx="3738572" cy="2811406"/>
          </a:xfrm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071538" y="5572140"/>
          <a:ext cx="6096000" cy="72803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071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4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803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mtClean="0"/>
                        <a:t>384</a:t>
                      </a:r>
                      <a:endParaRPr lang="en-US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en-US" smtClean="0"/>
                        <a:t>Asthma Inhaler 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Content Placeholder 3" descr="applicato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488" y="928670"/>
            <a:ext cx="3514901" cy="2643206"/>
          </a:xfr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785918" y="4429132"/>
          <a:ext cx="5887955" cy="150019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529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7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103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0066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1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328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Vaginal actuator for tablets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066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2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509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Rectum actuator for </a:t>
                      </a:r>
                      <a:r>
                        <a:rPr lang="en-US" sz="1400" smtClean="0"/>
                        <a:t>cream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066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329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Vaginal actuator for </a:t>
                      </a:r>
                      <a:r>
                        <a:rPr lang="en-US" sz="1400" smtClean="0"/>
                        <a:t>cream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Content Placeholder 3" descr="blood suctio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8926" y="1000108"/>
            <a:ext cx="2937927" cy="2714644"/>
          </a:xfr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714480" y="4500570"/>
          <a:ext cx="5887954" cy="72253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588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7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51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253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2000"/>
                        <a:t>1</a:t>
                      </a:r>
                      <a:endParaRPr lang="en-US" sz="20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2000"/>
                        <a:t>508</a:t>
                      </a:r>
                      <a:endParaRPr lang="en-US" sz="20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2000"/>
                        <a:t>Blood suction drain</a:t>
                      </a:r>
                      <a:endParaRPr lang="en-US" sz="20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Picture 4" descr="1546dceb-66ef-46ac-9aec-b76589f7514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6446" y="64590"/>
            <a:ext cx="3357554" cy="2364278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57158" y="3589977"/>
          <a:ext cx="6528461" cy="2625105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11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9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77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5021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1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412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Nutrient Solution bottle 500 ml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021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2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463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Nutrient Solution bottle 300 ml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021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3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541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Nutrient Solution bottle 250 ml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021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4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543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Nutrient Solution bottle 100 ml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5021">
                <a:tc>
                  <a:txBody>
                    <a:bodyPr vert="horz"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Available in 50 ml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908720"/>
            <a:ext cx="3233892" cy="2160240"/>
          </a:xfrm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692275" y="40401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0028455"/>
              </p:ext>
            </p:extLst>
          </p:nvPr>
        </p:nvGraphicFramePr>
        <p:xfrm>
          <a:off x="1547665" y="4653136"/>
          <a:ext cx="6192052" cy="720080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674652">
                  <a:extLst>
                    <a:ext uri="{9D8B030D-6E8A-4147-A177-3AD203B41FA5}">
                      <a16:colId xmlns:a16="http://schemas.microsoft.com/office/drawing/2014/main" val="1253212343"/>
                    </a:ext>
                  </a:extLst>
                </a:gridCol>
                <a:gridCol w="581785">
                  <a:extLst>
                    <a:ext uri="{9D8B030D-6E8A-4147-A177-3AD203B41FA5}">
                      <a16:colId xmlns:a16="http://schemas.microsoft.com/office/drawing/2014/main" val="3066257869"/>
                    </a:ext>
                  </a:extLst>
                </a:gridCol>
                <a:gridCol w="4935615">
                  <a:extLst>
                    <a:ext uri="{9D8B030D-6E8A-4147-A177-3AD203B41FA5}">
                      <a16:colId xmlns:a16="http://schemas.microsoft.com/office/drawing/2014/main" val="2256218881"/>
                    </a:ext>
                  </a:extLst>
                </a:gridCol>
              </a:tblGrid>
              <a:tr h="72008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 b="0">
                          <a:effectLst/>
                        </a:rPr>
                        <a:t>1</a:t>
                      </a:r>
                      <a:endParaRPr lang="en-US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 b="0">
                          <a:effectLst/>
                        </a:rPr>
                        <a:t>385</a:t>
                      </a:r>
                      <a:endParaRPr lang="en-US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 b="0">
                          <a:effectLst/>
                        </a:rPr>
                        <a:t>Capsule box with child proof cap</a:t>
                      </a:r>
                      <a:endParaRPr lang="en-US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17376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3163524"/>
      </p:ext>
    </p:extLst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124744"/>
            <a:ext cx="2597274" cy="1766146"/>
          </a:xfr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2790464"/>
              </p:ext>
            </p:extLst>
          </p:nvPr>
        </p:nvGraphicFramePr>
        <p:xfrm>
          <a:off x="1403648" y="4040186"/>
          <a:ext cx="6136977" cy="684957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648485">
                  <a:extLst>
                    <a:ext uri="{9D8B030D-6E8A-4147-A177-3AD203B41FA5}">
                      <a16:colId xmlns:a16="http://schemas.microsoft.com/office/drawing/2014/main" val="3053832599"/>
                    </a:ext>
                  </a:extLst>
                </a:gridCol>
                <a:gridCol w="651110">
                  <a:extLst>
                    <a:ext uri="{9D8B030D-6E8A-4147-A177-3AD203B41FA5}">
                      <a16:colId xmlns:a16="http://schemas.microsoft.com/office/drawing/2014/main" val="2313151144"/>
                    </a:ext>
                  </a:extLst>
                </a:gridCol>
                <a:gridCol w="4837382">
                  <a:extLst>
                    <a:ext uri="{9D8B030D-6E8A-4147-A177-3AD203B41FA5}">
                      <a16:colId xmlns:a16="http://schemas.microsoft.com/office/drawing/2014/main" val="834974618"/>
                    </a:ext>
                  </a:extLst>
                </a:gridCol>
              </a:tblGrid>
              <a:tr h="684957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 b="0">
                          <a:effectLst/>
                        </a:rPr>
                        <a:t>1</a:t>
                      </a:r>
                      <a:endParaRPr lang="en-US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 b="0">
                          <a:effectLst/>
                        </a:rPr>
                        <a:t>469</a:t>
                      </a:r>
                      <a:endParaRPr lang="en-US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 b="0">
                          <a:effectLst/>
                        </a:rPr>
                        <a:t>Box of </a:t>
                      </a:r>
                      <a:r>
                        <a:rPr lang="en-US" sz="2000" b="0" smtClean="0">
                          <a:effectLst/>
                        </a:rPr>
                        <a:t>cream </a:t>
                      </a:r>
                      <a:r>
                        <a:rPr lang="en-US" sz="2000" b="0">
                          <a:effectLst/>
                        </a:rPr>
                        <a:t>(oval)</a:t>
                      </a:r>
                      <a:endParaRPr lang="en-US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232222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5036717"/>
      </p:ext>
    </p:extLst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052736"/>
            <a:ext cx="2910503" cy="1944216"/>
          </a:xfr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035037"/>
              </p:ext>
            </p:extLst>
          </p:nvPr>
        </p:nvGraphicFramePr>
        <p:xfrm>
          <a:off x="539552" y="3348592"/>
          <a:ext cx="7920879" cy="324036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1142160364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3774637145"/>
                    </a:ext>
                  </a:extLst>
                </a:gridCol>
                <a:gridCol w="5184575">
                  <a:extLst>
                    <a:ext uri="{9D8B030D-6E8A-4147-A177-3AD203B41FA5}">
                      <a16:colId xmlns:a16="http://schemas.microsoft.com/office/drawing/2014/main" val="44626231"/>
                    </a:ext>
                  </a:extLst>
                </a:gridCol>
              </a:tblGrid>
              <a:tr h="972108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>
                          <a:effectLst/>
                        </a:rPr>
                        <a:t>472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>
                          <a:effectLst/>
                        </a:rPr>
                        <a:t>Antibiotic bottle 60 cc with proof cap.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78233573"/>
                  </a:ext>
                </a:extLst>
              </a:tr>
              <a:tr h="648072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>
                          <a:effectLst/>
                        </a:rPr>
                        <a:t>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>
                          <a:effectLst/>
                        </a:rPr>
                        <a:t>471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>
                          <a:effectLst/>
                        </a:rPr>
                        <a:t>Antibiotic bottle 80 cc with proof cap.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4180905"/>
                  </a:ext>
                </a:extLst>
              </a:tr>
              <a:tr h="648072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>
                          <a:effectLst/>
                        </a:rPr>
                        <a:t>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>
                          <a:effectLst/>
                        </a:rPr>
                        <a:t>455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>
                          <a:effectLst/>
                        </a:rPr>
                        <a:t>Antibiotic bottle 150 cc with proof cap.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4211732"/>
                  </a:ext>
                </a:extLst>
              </a:tr>
              <a:tr h="972108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>
                          <a:effectLst/>
                        </a:rPr>
                        <a:t>479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>
                          <a:effectLst/>
                        </a:rPr>
                        <a:t>Antibiotic bottle 200 cc with proof cap.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97693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8505401"/>
      </p:ext>
    </p:extLst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947" y="1052736"/>
            <a:ext cx="2910503" cy="1944216"/>
          </a:xfr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2107530"/>
              </p:ext>
            </p:extLst>
          </p:nvPr>
        </p:nvGraphicFramePr>
        <p:xfrm>
          <a:off x="827585" y="4221088"/>
          <a:ext cx="6672063" cy="2016225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103377">
                  <a:extLst>
                    <a:ext uri="{9D8B030D-6E8A-4147-A177-3AD203B41FA5}">
                      <a16:colId xmlns:a16="http://schemas.microsoft.com/office/drawing/2014/main" val="1696339665"/>
                    </a:ext>
                  </a:extLst>
                </a:gridCol>
                <a:gridCol w="1103377">
                  <a:extLst>
                    <a:ext uri="{9D8B030D-6E8A-4147-A177-3AD203B41FA5}">
                      <a16:colId xmlns:a16="http://schemas.microsoft.com/office/drawing/2014/main" val="1725747780"/>
                    </a:ext>
                  </a:extLst>
                </a:gridCol>
                <a:gridCol w="4465309">
                  <a:extLst>
                    <a:ext uri="{9D8B030D-6E8A-4147-A177-3AD203B41FA5}">
                      <a16:colId xmlns:a16="http://schemas.microsoft.com/office/drawing/2014/main" val="3394953730"/>
                    </a:ext>
                  </a:extLst>
                </a:gridCol>
              </a:tblGrid>
              <a:tr h="932193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>
                          <a:effectLst/>
                        </a:rPr>
                        <a:t>477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>
                          <a:effectLst/>
                        </a:rPr>
                        <a:t>Filling bottle 120 cc with spout cap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2361531"/>
                  </a:ext>
                </a:extLst>
              </a:tr>
              <a:tr h="542016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>
                          <a:effectLst/>
                        </a:rPr>
                        <a:t>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>
                          <a:effectLst/>
                        </a:rPr>
                        <a:t>460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>
                          <a:effectLst/>
                        </a:rPr>
                        <a:t>Filling bottle 75 cc with spout cap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35738939"/>
                  </a:ext>
                </a:extLst>
              </a:tr>
              <a:tr h="542016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>
                          <a:effectLst/>
                        </a:rPr>
                        <a:t>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>
                          <a:effectLst/>
                        </a:rPr>
                        <a:t>461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>
                          <a:effectLst/>
                        </a:rPr>
                        <a:t>Filling bottle 125 cc with spout cap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3662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3521000"/>
      </p:ext>
    </p:extLst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1052736"/>
            <a:ext cx="2131690" cy="3037085"/>
          </a:xfr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883851"/>
              </p:ext>
            </p:extLst>
          </p:nvPr>
        </p:nvGraphicFramePr>
        <p:xfrm>
          <a:off x="755577" y="4725144"/>
          <a:ext cx="7344816" cy="86829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847570">
                  <a:extLst>
                    <a:ext uri="{9D8B030D-6E8A-4147-A177-3AD203B41FA5}">
                      <a16:colId xmlns:a16="http://schemas.microsoft.com/office/drawing/2014/main" val="2167594858"/>
                    </a:ext>
                  </a:extLst>
                </a:gridCol>
                <a:gridCol w="762814">
                  <a:extLst>
                    <a:ext uri="{9D8B030D-6E8A-4147-A177-3AD203B41FA5}">
                      <a16:colId xmlns:a16="http://schemas.microsoft.com/office/drawing/2014/main" val="3327344502"/>
                    </a:ext>
                  </a:extLst>
                </a:gridCol>
                <a:gridCol w="5734432">
                  <a:extLst>
                    <a:ext uri="{9D8B030D-6E8A-4147-A177-3AD203B41FA5}">
                      <a16:colId xmlns:a16="http://schemas.microsoft.com/office/drawing/2014/main" val="3716622087"/>
                    </a:ext>
                  </a:extLst>
                </a:gridCol>
              </a:tblGrid>
              <a:tr h="868296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>
                          <a:effectLst/>
                        </a:rPr>
                        <a:t>438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>
                          <a:effectLst/>
                        </a:rPr>
                        <a:t>Filling bottle 30cc with spout cap (capsule shape)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819347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7463387"/>
      </p:ext>
    </p:extLst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smtClean="0"/>
              <a:t>Cosmetic packing </a:t>
            </a:r>
            <a:endParaRPr lang="en-US" sz="5400"/>
          </a:p>
        </p:txBody>
      </p:sp>
      <p:pic>
        <p:nvPicPr>
          <p:cNvPr id="4" name="Content Placeholder 3" descr="Cosmetic packin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16428" y="2866231"/>
            <a:ext cx="2884332" cy="2134405"/>
          </a:xfrm>
        </p:spPr>
      </p:pic>
    </p:spTree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Content Placeholder 3" descr="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0364" y="714356"/>
            <a:ext cx="3514903" cy="2643206"/>
          </a:xfrm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928926" y="9072603"/>
          <a:ext cx="5286381" cy="12958576"/>
        </p:xfrm>
        <a:graphic>
          <a:graphicData uri="http://schemas.openxmlformats.org/drawingml/2006/table">
            <a:tbl>
              <a:tblPr/>
              <a:tblGrid>
                <a:gridCol w="4286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281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6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8760">
                <a:tc>
                  <a:txBody>
                    <a:bodyPr vert="horz" wrap="square"/>
                    <a:lstStyle/>
                    <a:p>
                      <a:endParaRPr lang="en-US" sz="700"/>
                    </a:p>
                  </a:txBody>
                  <a:tcPr marL="34934" marR="34934" marT="17467" marB="17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endParaRPr lang="en-US" sz="700"/>
                    </a:p>
                  </a:txBody>
                  <a:tcPr marL="34934" marR="34934" marT="17467" marB="17467">
                    <a:lnL>
                      <a:noFill/>
                    </a:lnL>
                  </a:tcPr>
                </a:tc>
                <a:tc>
                  <a:txBody>
                    <a:bodyPr vert="horz" wrap="square"/>
                    <a:lstStyle/>
                    <a:p>
                      <a:endParaRPr lang="en-US" sz="700"/>
                    </a:p>
                  </a:txBody>
                  <a:tcPr marL="34934" marR="34934" marT="17467" marB="1746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2976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>
                          <a:solidFill>
                            <a:srgbClr val="051675"/>
                          </a:solidFill>
                          <a:latin typeface="Verdana"/>
                        </a:rPr>
                        <a:t>1 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>
                          <a:solidFill>
                            <a:srgbClr val="051675"/>
                          </a:solidFill>
                          <a:latin typeface="Verdana"/>
                        </a:rPr>
                        <a:t>390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>
                          <a:solidFill>
                            <a:srgbClr val="051675"/>
                          </a:solidFill>
                          <a:latin typeface="Verdana"/>
                        </a:rPr>
                        <a:t>Tubular bottle 40 cc with cap &amp; dropper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2976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>
                          <a:solidFill>
                            <a:srgbClr val="051675"/>
                          </a:solidFill>
                          <a:latin typeface="Verdana"/>
                        </a:rPr>
                        <a:t>2 &amp; 5 &amp; 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>
                          <a:solidFill>
                            <a:srgbClr val="051675"/>
                          </a:solidFill>
                          <a:latin typeface="Verdana"/>
                        </a:rPr>
                        <a:t>391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>
                          <a:solidFill>
                            <a:srgbClr val="051675"/>
                          </a:solidFill>
                          <a:latin typeface="Verdana"/>
                        </a:rPr>
                        <a:t>Tubular bottle 60 cc with cap &amp; dropper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2976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>
                          <a:solidFill>
                            <a:srgbClr val="051675"/>
                          </a:solidFill>
                          <a:latin typeface="Verdana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>
                          <a:solidFill>
                            <a:srgbClr val="051675"/>
                          </a:solidFill>
                          <a:latin typeface="Verdana"/>
                        </a:rPr>
                        <a:t>374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>
                          <a:solidFill>
                            <a:srgbClr val="051675"/>
                          </a:solidFill>
                          <a:latin typeface="Verdana"/>
                        </a:rPr>
                        <a:t>Tubular bottle 60 cc with cap &amp; dropper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0676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>
                          <a:solidFill>
                            <a:srgbClr val="051675"/>
                          </a:solidFill>
                          <a:latin typeface="Verdana"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>
                          <a:solidFill>
                            <a:srgbClr val="051675"/>
                          </a:solidFill>
                          <a:latin typeface="Verdana"/>
                        </a:rPr>
                        <a:t>398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>
                          <a:solidFill>
                            <a:srgbClr val="051675"/>
                          </a:solidFill>
                          <a:latin typeface="Verdana"/>
                        </a:rPr>
                        <a:t>Tubular bottle 120 cc with cap &amp; dropper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5513">
                <a:tc>
                  <a:txBody>
                    <a:bodyPr vert="horz" wrap="square"/>
                    <a:lstStyle/>
                    <a:p>
                      <a:r>
                        <a:rPr lang="en-US" sz="1400"/>
                        <a:t> </a:t>
                      </a:r>
                    </a:p>
                  </a:txBody>
                  <a:tcPr marL="34934" marR="34934" marT="17467" marB="17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endParaRPr lang="en-US" sz="1400"/>
                    </a:p>
                  </a:txBody>
                  <a:tcPr marL="34934" marR="34934" marT="17467" marB="17467">
                    <a:lnL>
                      <a:noFill/>
                    </a:lnL>
                    <a:lnT>
                      <a:noFill/>
                    </a:lnT>
                  </a:tcPr>
                </a:tc>
                <a:tc>
                  <a:txBody>
                    <a:bodyPr vert="horz" wrap="square"/>
                    <a:lstStyle/>
                    <a:p>
                      <a:endParaRPr lang="en-US" sz="1400"/>
                    </a:p>
                  </a:txBody>
                  <a:tcPr marL="34934" marR="34934" marT="17467" marB="17467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571604" y="4000504"/>
          <a:ext cx="6096000" cy="157163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792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54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2909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1 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390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Tubular bottle 40 cc with cap &amp; dropper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909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2 &amp; 5 &amp; 6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391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Tubular bottle 60 cc with cap &amp; dropper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909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374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Tubular bottle 60 cc with cap &amp; dropper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909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398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Tubular bottle 120 cc with cap &amp; dropper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shampoo bottl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12" y="214290"/>
            <a:ext cx="3643338" cy="273979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785918" y="3214686"/>
          <a:ext cx="5810248" cy="3566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85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42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1446">
                <a:tc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8864">
                <a:tc>
                  <a:txBody>
                    <a:bodyPr vert="horz" wrap="square"/>
                    <a:lstStyle/>
                    <a:p>
                      <a:r>
                        <a:rPr lang="en-US" sz="1800" smtClean="0"/>
                        <a:t>1 &amp; 7 </a:t>
                      </a:r>
                      <a:endParaRPr lang="en-US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en-US" sz="1800" smtClean="0"/>
                        <a:t>429  Shampoo bottle 150 cc with spout cap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8864">
                <a:tc>
                  <a:txBody>
                    <a:bodyPr vert="horz" wrap="square"/>
                    <a:lstStyle/>
                    <a:p>
                      <a:r>
                        <a:rPr lang="en-US" smtClean="0"/>
                        <a:t>2</a:t>
                      </a:r>
                      <a:endParaRPr lang="en-US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en-US" sz="1800" smtClean="0"/>
                        <a:t>422 Shampoo bottle 175 cc with spout cap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8864">
                <a:tc>
                  <a:txBody>
                    <a:bodyPr vert="horz" wrap="square"/>
                    <a:lstStyle/>
                    <a:p>
                      <a:r>
                        <a:rPr lang="en-US" sz="1800" smtClean="0"/>
                        <a:t>3 &amp; 5 </a:t>
                      </a:r>
                      <a:endParaRPr lang="en-US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en-US" sz="1800" smtClean="0"/>
                        <a:t>382 Shampoo bottle 300 cc with spout cap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8864">
                <a:tc>
                  <a:txBody>
                    <a:bodyPr vert="horz" wrap="square"/>
                    <a:lstStyle/>
                    <a:p>
                      <a:r>
                        <a:rPr lang="en-US" smtClean="0"/>
                        <a:t>4</a:t>
                      </a:r>
                      <a:endParaRPr lang="en-US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en-US" sz="1800" smtClean="0"/>
                        <a:t>379 Shampoo bottle 180 cc with spout cap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8864">
                <a:tc>
                  <a:txBody>
                    <a:bodyPr vert="horz" wrap="square"/>
                    <a:lstStyle/>
                    <a:p>
                      <a:r>
                        <a:rPr lang="en-US" smtClean="0"/>
                        <a:t>6</a:t>
                      </a:r>
                      <a:endParaRPr lang="en-US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en-US" sz="1800" smtClean="0"/>
                        <a:t>423 Shampoo bottle 175 cc with cap &amp; dropper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Content Placeholder 3" descr="shampoo bottl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1736" y="428604"/>
            <a:ext cx="3714776" cy="2481470"/>
          </a:xfr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71604" y="3429000"/>
          <a:ext cx="6096000" cy="128588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548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98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85884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2000"/>
                        <a:t>1</a:t>
                      </a:r>
                      <a:endParaRPr lang="en-US" sz="20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2000"/>
                        <a:t>461</a:t>
                      </a:r>
                      <a:endParaRPr lang="en-US" sz="20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2000"/>
                        <a:t>Shampoo bottle 125 cc with spout cap</a:t>
                      </a:r>
                      <a:endParaRPr lang="en-US" sz="20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Picture 5" descr="1a931f0a-68b4-4292-9f25-1002edfbcda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4268" y="0"/>
            <a:ext cx="4319732" cy="307181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071538" y="4000504"/>
          <a:ext cx="6072231" cy="192882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515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36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56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2207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1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532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Sprayer bottle 100 ml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207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2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532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Shampoo bottle 100 ml with flip top cap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207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3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460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Shampoo bottle 100 ml with flip top cap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207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4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435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Shampoo bottle 100 ml with flip top cap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Content Placeholder 3" descr="big shampoo bottle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0232" y="571480"/>
            <a:ext cx="4286280" cy="3223283"/>
          </a:xfr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142976" y="4214818"/>
          <a:ext cx="6524628" cy="220885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521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2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501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814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1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428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Square shampoo bottle 1 liter with screw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14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2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429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Shampoo bottle 1 liter with flip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14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383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Shampoo bottle 1 liter with screw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14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399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Shampoo bottle 60 ml with flip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14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5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381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Shampoo bottle 250 ml with spout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814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6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421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Shampoo bottle 150 ml with spout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122" name="Picture 2" descr="C:\Users\sana\Pictures\Pharma products\1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358578" y="214290"/>
            <a:ext cx="3564300" cy="2680354"/>
          </a:xfrm>
          <a:prstGeom prst="rect">
            <a:avLst/>
          </a:prstGeom>
          <a:noFill/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428728" y="3071810"/>
          <a:ext cx="6238875" cy="298261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71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1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958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3214">
                <a:tc>
                  <a:txBody>
                    <a:bodyPr vert="horz" wrap="square"/>
                    <a:lstStyle/>
                    <a:p>
                      <a:pPr algn="ctr"/>
                      <a:br>
                        <a:rPr lang="en-US" sz="1400"/>
                      </a:br>
                      <a:r>
                        <a:rPr lang="en-US" sz="1400"/>
                        <a:t>1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324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Filling bottle 30 </a:t>
                      </a:r>
                      <a:r>
                        <a:rPr lang="en-US" sz="1400" smtClean="0"/>
                        <a:t>ml </a:t>
                      </a:r>
                      <a:r>
                        <a:rPr lang="en-US" sz="1400"/>
                        <a:t>with dropper &amp; screw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214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2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325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Filling bottle 60 </a:t>
                      </a:r>
                      <a:r>
                        <a:rPr lang="en-US" sz="1400" smtClean="0"/>
                        <a:t>ml </a:t>
                      </a:r>
                      <a:r>
                        <a:rPr lang="en-US" sz="1400"/>
                        <a:t>with dropper &amp; screw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9821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326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Filling bottle 100 </a:t>
                      </a:r>
                      <a:r>
                        <a:rPr lang="en-US" sz="1400" smtClean="0"/>
                        <a:t>ml </a:t>
                      </a:r>
                      <a:r>
                        <a:rPr lang="en-US" sz="1400"/>
                        <a:t>with dropper &amp; screw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9821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327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Filling bottle 200 </a:t>
                      </a:r>
                      <a:r>
                        <a:rPr lang="en-US" sz="1400" smtClean="0"/>
                        <a:t>ml </a:t>
                      </a:r>
                      <a:r>
                        <a:rPr lang="en-US" sz="1400"/>
                        <a:t>with dropper &amp; screw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9821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5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452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Cylindrical bottle 120 </a:t>
                      </a:r>
                      <a:r>
                        <a:rPr lang="en-US" sz="1400" smtClean="0"/>
                        <a:t>ml </a:t>
                      </a:r>
                      <a:r>
                        <a:rPr lang="en-US" sz="1400"/>
                        <a:t>with screw cap &amp; spout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214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6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445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Cylindrical bottle 80 </a:t>
                      </a:r>
                      <a:r>
                        <a:rPr lang="en-US" sz="1400" smtClean="0"/>
                        <a:t>ml </a:t>
                      </a:r>
                      <a:r>
                        <a:rPr lang="en-US" sz="1400"/>
                        <a:t>with screw cap &amp; spout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3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Content Placeholder 3" descr="round box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7422" y="785794"/>
            <a:ext cx="4214842" cy="2815514"/>
          </a:xfr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00166" y="4357694"/>
          <a:ext cx="6096000" cy="85725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548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98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7256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800"/>
                        <a:t>1</a:t>
                      </a:r>
                      <a:endParaRPr lang="en-US" sz="18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800"/>
                        <a:t>459</a:t>
                      </a:r>
                      <a:endParaRPr lang="en-US" sz="18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800"/>
                        <a:t>Plastic box with cap 130 gm</a:t>
                      </a:r>
                      <a:endParaRPr lang="en-US" sz="18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3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smtClean="0"/>
              <a:t>Wide use Packing </a:t>
            </a:r>
            <a:endParaRPr lang="en-US" sz="5400"/>
          </a:p>
        </p:txBody>
      </p:sp>
      <p:pic>
        <p:nvPicPr>
          <p:cNvPr id="4" name="Content Placeholder 3" descr="Wide use packin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0232" y="2000240"/>
            <a:ext cx="5072098" cy="3753352"/>
          </a:xfrm>
        </p:spPr>
      </p:pic>
    </p:spTree>
  </p:cSld>
  <p:clrMapOvr>
    <a:masterClrMapping/>
  </p:clrMapOvr>
  <p:transition/>
  <p:timing/>
</p:sld>
</file>

<file path=ppt/slides/slide4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Content Placeholder 3" descr="big plastic box proof cap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3108" y="714356"/>
            <a:ext cx="4586235" cy="3448849"/>
          </a:xfr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85852" y="4500570"/>
          <a:ext cx="6453190" cy="185357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7098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53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980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393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1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462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Plastic box 450 gm with proof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3393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2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394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Plastic box 450 gm with proof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3393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424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Plastic box 250 gm with proof cap made of P.E.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3393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425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Plastic box 250 gm with proof cap made of P.S.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4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Content Placeholder 3" descr="plastic ja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7422" y="642918"/>
            <a:ext cx="4214842" cy="3169562"/>
          </a:xfr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00166" y="4357694"/>
          <a:ext cx="5887954" cy="146139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7065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4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159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34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1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376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Plastic jar </a:t>
                      </a:r>
                      <a:r>
                        <a:rPr lang="en-US" sz="1400" smtClean="0"/>
                        <a:t>0.5 </a:t>
                      </a:r>
                      <a:r>
                        <a:rPr lang="en-US" sz="1400"/>
                        <a:t>kg with proof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34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2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377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Plastic jar 1 kg with proof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34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 smtClean="0">
                          <a:solidFill>
                            <a:srgbClr val="051675"/>
                          </a:solidFill>
                          <a:latin typeface="Verdana"/>
                        </a:rPr>
                        <a:t>466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Plastic </a:t>
                      </a:r>
                      <a:r>
                        <a:rPr lang="en-US" sz="1400" smtClean="0"/>
                        <a:t>jar</a:t>
                      </a:r>
                      <a:r>
                        <a:rPr lang="en-US" sz="1400" baseline="0" smtClean="0"/>
                        <a:t> 1 </a:t>
                      </a:r>
                      <a:r>
                        <a:rPr lang="en-US" sz="1400" smtClean="0"/>
                        <a:t>kg </a:t>
                      </a:r>
                      <a:r>
                        <a:rPr lang="en-US" sz="1400"/>
                        <a:t>with proof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34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362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Plastic jar 1 kg with screw cap 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4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Content Placeholder 3" descr="Jerry can proof cap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3174" y="642918"/>
            <a:ext cx="3929090" cy="2954676"/>
          </a:xfr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00166" y="3929066"/>
          <a:ext cx="5887955" cy="146139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9420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3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2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34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1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408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Jar </a:t>
                      </a:r>
                      <a:r>
                        <a:rPr lang="en-US" sz="1400" smtClean="0"/>
                        <a:t>750</a:t>
                      </a:r>
                      <a:r>
                        <a:rPr lang="en-US" sz="1400" baseline="0" smtClean="0"/>
                        <a:t> ml</a:t>
                      </a:r>
                      <a:r>
                        <a:rPr lang="en-US" sz="1400" smtClean="0"/>
                        <a:t> </a:t>
                      </a:r>
                      <a:r>
                        <a:rPr lang="en-US" sz="1400"/>
                        <a:t>with screw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34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2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400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 smtClean="0"/>
                        <a:t>Cylindrical </a:t>
                      </a:r>
                      <a:r>
                        <a:rPr lang="en-US" sz="1400"/>
                        <a:t>jar 1 liter with proof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34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412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Jar 500 </a:t>
                      </a:r>
                      <a:r>
                        <a:rPr lang="en-US" sz="1400" baseline="0" smtClean="0"/>
                        <a:t> ml</a:t>
                      </a:r>
                      <a:r>
                        <a:rPr lang="en-US" sz="1400" smtClean="0"/>
                        <a:t> </a:t>
                      </a:r>
                      <a:r>
                        <a:rPr lang="en-US" sz="1400"/>
                        <a:t>with proof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34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401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jar 1 liter with proof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4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Content Placeholder 3" descr="Jerry can W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5984" y="642918"/>
            <a:ext cx="4214842" cy="3169562"/>
          </a:xfr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85852" y="4286256"/>
          <a:ext cx="6140967" cy="131128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755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8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7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7094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1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402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Jar 1 </a:t>
                      </a:r>
                      <a:r>
                        <a:rPr lang="en-US" sz="1400" smtClean="0"/>
                        <a:t>liter </a:t>
                      </a:r>
                      <a:r>
                        <a:rPr lang="en-US" sz="1400"/>
                        <a:t>with proof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7094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2 &amp; 3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407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Jar </a:t>
                      </a:r>
                      <a:r>
                        <a:rPr lang="en-US" sz="1400" smtClean="0"/>
                        <a:t>1liter graded </a:t>
                      </a:r>
                      <a:r>
                        <a:rPr lang="en-US" sz="1400"/>
                        <a:t>with window strap &amp; proof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094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 &amp; 5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403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Jar 1 </a:t>
                      </a:r>
                      <a:r>
                        <a:rPr lang="en-US" sz="1400" smtClean="0"/>
                        <a:t>liter </a:t>
                      </a:r>
                      <a:r>
                        <a:rPr lang="en-US" sz="1400"/>
                        <a:t>graded with window strap &amp; proof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>
</file>

<file path=ppt/slides/slide4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Content Placeholder 3" descr="Jerry can 3 lite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3240" y="214290"/>
            <a:ext cx="3119446" cy="4164460"/>
          </a:xfr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57290" y="5214950"/>
          <a:ext cx="6500858" cy="10191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91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806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59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1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405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 smtClean="0"/>
                        <a:t>Cylindrical bottle </a:t>
                      </a:r>
                      <a:r>
                        <a:rPr lang="en-US" sz="1400"/>
                        <a:t>3 </a:t>
                      </a:r>
                      <a:r>
                        <a:rPr lang="en-US" sz="1400" smtClean="0"/>
                        <a:t>liter </a:t>
                      </a:r>
                      <a:r>
                        <a:rPr lang="en-US" sz="1400"/>
                        <a:t>with proof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959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2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411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Bottle 800 </a:t>
                      </a:r>
                      <a:r>
                        <a:rPr lang="en-US" sz="1400" baseline="0" smtClean="0"/>
                        <a:t> ml</a:t>
                      </a:r>
                      <a:r>
                        <a:rPr lang="en-US" sz="1400" smtClean="0"/>
                        <a:t> </a:t>
                      </a:r>
                      <a:r>
                        <a:rPr lang="en-US" sz="1400"/>
                        <a:t>with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4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sana\Pictures\21.png Jerry cans with hand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929190" y="500042"/>
            <a:ext cx="3689276" cy="2452976"/>
          </a:xfrm>
          <a:prstGeom prst="rect">
            <a:avLst/>
          </a:prstGeom>
          <a:noFill/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00100" y="3714752"/>
          <a:ext cx="6643734" cy="2000264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259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0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547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0066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1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535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Jerry can 5 liter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066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2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534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Jerry can 4 liter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066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3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403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Jar  1liter graded with window strap &amp; proof cap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066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4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495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en-US" sz="1400"/>
                        <a:t>Jar  1/2 liter graded with window strap &amp; proof cap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>
</file>

<file path=ppt/slides/slide4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Content Placeholder 3" descr="Jar with han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571480"/>
            <a:ext cx="4714908" cy="3545611"/>
          </a:xfr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71537" y="4357696"/>
          <a:ext cx="6786611" cy="220885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9501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01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863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814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1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378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Bottle 125 </a:t>
                      </a:r>
                      <a:r>
                        <a:rPr lang="en-US" sz="1400" smtClean="0"/>
                        <a:t>ml </a:t>
                      </a:r>
                      <a:r>
                        <a:rPr lang="en-US" sz="1400"/>
                        <a:t>with spout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14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2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443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Jar </a:t>
                      </a:r>
                      <a:r>
                        <a:rPr lang="en-US" sz="1400" smtClean="0"/>
                        <a:t>250</a:t>
                      </a:r>
                      <a:r>
                        <a:rPr lang="en-US" sz="1400" baseline="0" smtClean="0"/>
                        <a:t> ml </a:t>
                      </a:r>
                      <a:r>
                        <a:rPr lang="en-US" sz="1400" smtClean="0"/>
                        <a:t>with </a:t>
                      </a:r>
                      <a:r>
                        <a:rPr lang="en-US" sz="1400"/>
                        <a:t>spout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14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442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Jar 500 </a:t>
                      </a:r>
                      <a:r>
                        <a:rPr lang="en-US" sz="1400" smtClean="0"/>
                        <a:t>ml </a:t>
                      </a:r>
                      <a:r>
                        <a:rPr lang="en-US" sz="1400"/>
                        <a:t>with spout cap [available in PVC or PE ]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14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441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Jar 750 </a:t>
                      </a:r>
                      <a:r>
                        <a:rPr lang="en-US" sz="1400" baseline="0" smtClean="0"/>
                        <a:t> ml</a:t>
                      </a:r>
                      <a:r>
                        <a:rPr lang="en-US" sz="1400" smtClean="0"/>
                        <a:t> </a:t>
                      </a:r>
                      <a:r>
                        <a:rPr lang="en-US" sz="1400"/>
                        <a:t>with spout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14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5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440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Jar 1 </a:t>
                      </a:r>
                      <a:r>
                        <a:rPr lang="en-US" sz="1400" smtClean="0"/>
                        <a:t>liter </a:t>
                      </a:r>
                      <a:r>
                        <a:rPr lang="en-US" sz="1400"/>
                        <a:t>with spout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814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6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404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Jar 1.7 </a:t>
                      </a:r>
                      <a:r>
                        <a:rPr lang="en-US" sz="1400" smtClean="0"/>
                        <a:t>liter </a:t>
                      </a:r>
                      <a:r>
                        <a:rPr lang="en-US" sz="1400"/>
                        <a:t>with flip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4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Content Placeholder 3" descr="Ink jar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1736" y="571480"/>
            <a:ext cx="3929090" cy="2954676"/>
          </a:xfr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428728" y="4071942"/>
          <a:ext cx="6500858" cy="174837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162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3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09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8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7094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1 &amp; 2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451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 smtClean="0"/>
                        <a:t>Cylindrical </a:t>
                      </a:r>
                      <a:r>
                        <a:rPr lang="en-US" sz="1400"/>
                        <a:t>bottle 260 </a:t>
                      </a:r>
                      <a:r>
                        <a:rPr lang="en-US" sz="1400" smtClean="0"/>
                        <a:t>ml</a:t>
                      </a:r>
                      <a:r>
                        <a:rPr lang="en-US" sz="1400" baseline="0" smtClean="0"/>
                        <a:t> </a:t>
                      </a:r>
                      <a:r>
                        <a:rPr lang="en-US" sz="1400" smtClean="0"/>
                        <a:t>with </a:t>
                      </a:r>
                      <a:r>
                        <a:rPr lang="en-US" sz="1400"/>
                        <a:t>screw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endParaRPr lang="en-US" sz="1800"/>
                    </a:p>
                  </a:txBody>
                  <a:tcPr marL="91337" marR="91337" marT="45668" marB="456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7094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3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437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Square bottle with screw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endParaRPr lang="en-US" sz="1800"/>
                    </a:p>
                  </a:txBody>
                  <a:tcPr marL="91337" marR="91337" marT="45668" marB="456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094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414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Conical bottle 700 </a:t>
                      </a:r>
                      <a:r>
                        <a:rPr lang="en-US" sz="1400" smtClean="0"/>
                        <a:t>ml</a:t>
                      </a:r>
                      <a:r>
                        <a:rPr lang="en-US" sz="1400" baseline="0" smtClean="0"/>
                        <a:t> </a:t>
                      </a:r>
                      <a:r>
                        <a:rPr lang="en-US" sz="1400" smtClean="0"/>
                        <a:t>with </a:t>
                      </a:r>
                      <a:r>
                        <a:rPr lang="en-US" sz="1400"/>
                        <a:t>proof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endParaRPr lang="en-US" sz="1800"/>
                    </a:p>
                  </a:txBody>
                  <a:tcPr marL="91337" marR="91337" marT="45668" marB="456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094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5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445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 smtClean="0"/>
                        <a:t>Cylindrical </a:t>
                      </a:r>
                      <a:r>
                        <a:rPr lang="en-US" sz="1400"/>
                        <a:t>bottle 800 </a:t>
                      </a:r>
                      <a:r>
                        <a:rPr lang="en-US" sz="1400" smtClean="0"/>
                        <a:t>ml </a:t>
                      </a:r>
                      <a:r>
                        <a:rPr lang="en-US" sz="1400"/>
                        <a:t>with proof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endParaRPr lang="en-US" sz="1800"/>
                    </a:p>
                  </a:txBody>
                  <a:tcPr marL="91337" marR="91337" marT="45668" marB="456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4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Content Placeholder 3" descr="cap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4611" y="285728"/>
            <a:ext cx="4174949" cy="2143140"/>
          </a:xfr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500298" y="2643182"/>
          <a:ext cx="4650692" cy="343118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480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393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5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0033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1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522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Proof cap for dropper bottles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endParaRPr lang="en-US" sz="1400"/>
                    </a:p>
                  </a:txBody>
                  <a:tcPr marL="72571" marR="72571" marT="36286" marB="3628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033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2 &amp; 3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431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Cap for aerosol cans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endParaRPr lang="en-US" sz="1400"/>
                    </a:p>
                  </a:txBody>
                  <a:tcPr marL="72571" marR="72571" marT="36286" marB="3628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0033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4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239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Cap spout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endParaRPr lang="en-US" sz="1400"/>
                    </a:p>
                  </a:txBody>
                  <a:tcPr marL="72571" marR="72571" marT="36286" marB="3628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0033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5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244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Flip top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endParaRPr lang="en-US" sz="1400"/>
                    </a:p>
                  </a:txBody>
                  <a:tcPr marL="72571" marR="72571" marT="36286" marB="3628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0033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6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217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Cap for shampoo bottle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endParaRPr lang="en-US" sz="1400"/>
                    </a:p>
                  </a:txBody>
                  <a:tcPr marL="72571" marR="72571" marT="36286" marB="3628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0033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7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236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Proof cap large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endParaRPr lang="en-US" sz="1400"/>
                    </a:p>
                  </a:txBody>
                  <a:tcPr marL="72571" marR="72571" marT="36286" marB="3628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0033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8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235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Proof cap medium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endParaRPr lang="en-US" sz="1400"/>
                    </a:p>
                  </a:txBody>
                  <a:tcPr marL="72571" marR="72571" marT="36286" marB="3628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0033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9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215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Proof cap small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endParaRPr lang="en-US" sz="1400"/>
                    </a:p>
                  </a:txBody>
                  <a:tcPr marL="72571" marR="72571" marT="36286" marB="36286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0033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10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519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Cap &amp;self dropper for glass bottles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endParaRPr lang="en-US" sz="1400"/>
                    </a:p>
                  </a:txBody>
                  <a:tcPr marL="72571" marR="72571" marT="36286" marB="36286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0033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11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243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Round cap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endParaRPr lang="en-US" sz="1400"/>
                    </a:p>
                  </a:txBody>
                  <a:tcPr marL="72571" marR="72571" marT="36286" marB="36286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0033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12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502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Cap &amp; ring for </a:t>
                      </a:r>
                      <a:r>
                        <a:rPr lang="en-US" sz="1400" smtClean="0"/>
                        <a:t>cream </a:t>
                      </a:r>
                      <a:r>
                        <a:rPr lang="en-US" sz="1400"/>
                        <a:t>tubes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endParaRPr lang="en-US" sz="1400"/>
                    </a:p>
                  </a:txBody>
                  <a:tcPr marL="72571" marR="72571" marT="36286" marB="36286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0033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13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241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400"/>
                        <a:t>Proof cap soft</a:t>
                      </a:r>
                      <a:endParaRPr lang="en-US" sz="14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endParaRPr lang="en-US" sz="1400"/>
                    </a:p>
                  </a:txBody>
                  <a:tcPr marL="72571" marR="72571" marT="36286" marB="36286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4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Content Placeholder 3" descr="spraye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7422" y="642918"/>
            <a:ext cx="4071966" cy="3062119"/>
          </a:xfr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2887750"/>
              </p:ext>
            </p:extLst>
          </p:nvPr>
        </p:nvGraphicFramePr>
        <p:xfrm>
          <a:off x="1428728" y="4509120"/>
          <a:ext cx="6286543" cy="13399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754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4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777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4047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600"/>
                        <a:t>1</a:t>
                      </a:r>
                      <a:endParaRPr lang="en-US" sz="16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600"/>
                        <a:t>393</a:t>
                      </a:r>
                      <a:endParaRPr lang="en-US" sz="16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600"/>
                        <a:t>Sprayer round (PE)</a:t>
                      </a:r>
                      <a:endParaRPr lang="en-US" sz="16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035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600"/>
                        <a:t>2</a:t>
                      </a:r>
                      <a:endParaRPr lang="en-US" sz="16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600"/>
                        <a:t>388</a:t>
                      </a:r>
                      <a:endParaRPr lang="en-US" sz="16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600"/>
                        <a:t>Sprayer conical (PC)</a:t>
                      </a:r>
                      <a:endParaRPr lang="en-US" sz="16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035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600"/>
                        <a:t>3</a:t>
                      </a:r>
                      <a:endParaRPr lang="en-US" sz="16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600"/>
                        <a:t>336</a:t>
                      </a:r>
                      <a:endParaRPr lang="en-US" sz="16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600"/>
                        <a:t>Sprayer (PE)</a:t>
                      </a:r>
                      <a:endParaRPr lang="en-US" sz="16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035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600"/>
                        <a:t>4</a:t>
                      </a:r>
                      <a:endParaRPr lang="en-US" sz="16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600"/>
                        <a:t>392</a:t>
                      </a:r>
                      <a:endParaRPr lang="en-US" sz="16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600"/>
                        <a:t>Sprayer conical (PE)</a:t>
                      </a:r>
                      <a:endParaRPr lang="en-US" sz="16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035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600"/>
                        <a:t>5</a:t>
                      </a:r>
                      <a:endParaRPr lang="en-US" sz="16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600"/>
                        <a:t>389</a:t>
                      </a:r>
                      <a:endParaRPr lang="en-US" sz="16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600"/>
                        <a:t>Sprayer round (PC)</a:t>
                      </a:r>
                      <a:endParaRPr lang="en-US" sz="16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5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939" y="1196752"/>
            <a:ext cx="2910503" cy="1944216"/>
          </a:xfr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4469309"/>
              </p:ext>
            </p:extLst>
          </p:nvPr>
        </p:nvGraphicFramePr>
        <p:xfrm>
          <a:off x="1403648" y="4581128"/>
          <a:ext cx="6384032" cy="129614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055745">
                  <a:extLst>
                    <a:ext uri="{9D8B030D-6E8A-4147-A177-3AD203B41FA5}">
                      <a16:colId xmlns:a16="http://schemas.microsoft.com/office/drawing/2014/main" val="3562821801"/>
                    </a:ext>
                  </a:extLst>
                </a:gridCol>
                <a:gridCol w="980334">
                  <a:extLst>
                    <a:ext uri="{9D8B030D-6E8A-4147-A177-3AD203B41FA5}">
                      <a16:colId xmlns:a16="http://schemas.microsoft.com/office/drawing/2014/main" val="451161295"/>
                    </a:ext>
                  </a:extLst>
                </a:gridCol>
                <a:gridCol w="4347953">
                  <a:extLst>
                    <a:ext uri="{9D8B030D-6E8A-4147-A177-3AD203B41FA5}">
                      <a16:colId xmlns:a16="http://schemas.microsoft.com/office/drawing/2014/main" val="3742468006"/>
                    </a:ext>
                  </a:extLst>
                </a:gridCol>
              </a:tblGrid>
              <a:tr h="648072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 b="0">
                          <a:effectLst/>
                        </a:rPr>
                        <a:t>1</a:t>
                      </a:r>
                      <a:endParaRPr lang="en-US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 b="0">
                          <a:effectLst/>
                        </a:rPr>
                        <a:t>476</a:t>
                      </a:r>
                      <a:endParaRPr lang="en-US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 b="0">
                          <a:effectLst/>
                        </a:rPr>
                        <a:t>Air freshener tubular</a:t>
                      </a:r>
                      <a:endParaRPr lang="en-US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8650459"/>
                  </a:ext>
                </a:extLst>
              </a:tr>
              <a:tr h="648072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>
                          <a:effectLst/>
                        </a:rPr>
                        <a:t>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>
                          <a:effectLst/>
                        </a:rPr>
                        <a:t>475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>
                          <a:effectLst/>
                        </a:rPr>
                        <a:t>Air freshener cylindrical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734559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7734451"/>
      </p:ext>
    </p:extLst>
  </p:cSld>
  <p:clrMapOvr>
    <a:masterClrMapping/>
  </p:clrMapOvr>
  <p:transition/>
  <p:timing/>
</p:sld>
</file>

<file path=ppt/slides/slide5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772" y="1124744"/>
            <a:ext cx="2761670" cy="1944216"/>
          </a:xfr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864747"/>
              </p:ext>
            </p:extLst>
          </p:nvPr>
        </p:nvGraphicFramePr>
        <p:xfrm>
          <a:off x="971600" y="5157192"/>
          <a:ext cx="7416822" cy="7200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63710">
                  <a:extLst>
                    <a:ext uri="{9D8B030D-6E8A-4147-A177-3AD203B41FA5}">
                      <a16:colId xmlns:a16="http://schemas.microsoft.com/office/drawing/2014/main" val="3168832090"/>
                    </a:ext>
                  </a:extLst>
                </a:gridCol>
                <a:gridCol w="1138929">
                  <a:extLst>
                    <a:ext uri="{9D8B030D-6E8A-4147-A177-3AD203B41FA5}">
                      <a16:colId xmlns:a16="http://schemas.microsoft.com/office/drawing/2014/main" val="1774856988"/>
                    </a:ext>
                  </a:extLst>
                </a:gridCol>
                <a:gridCol w="5314183">
                  <a:extLst>
                    <a:ext uri="{9D8B030D-6E8A-4147-A177-3AD203B41FA5}">
                      <a16:colId xmlns:a16="http://schemas.microsoft.com/office/drawing/2014/main" val="1091894853"/>
                    </a:ext>
                  </a:extLst>
                </a:gridCol>
              </a:tblGrid>
              <a:tr h="72008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>
                          <a:effectLst/>
                        </a:rPr>
                        <a:t>473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en-US" sz="2000">
                          <a:effectLst/>
                        </a:rPr>
                        <a:t>Jar 400cc with proof cap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553046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8985584"/>
      </p:ext>
    </p:extLst>
  </p:cSld>
  <p:clrMapOvr>
    <a:masterClrMapping/>
  </p:clrMapOvr>
  <p:transition/>
  <p:timing/>
</p:sld>
</file>

<file path=ppt/slides/slide5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908720"/>
            <a:ext cx="3134841" cy="2303250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6083379"/>
              </p:ext>
            </p:extLst>
          </p:nvPr>
        </p:nvGraphicFramePr>
        <p:xfrm>
          <a:off x="1187625" y="4509120"/>
          <a:ext cx="6527646" cy="122413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7833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3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610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692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600"/>
                        <a:t>1</a:t>
                      </a:r>
                      <a:endParaRPr lang="en-US" sz="16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600" smtClean="0">
                          <a:solidFill>
                            <a:schemeClr val="dk1"/>
                          </a:solidFill>
                          <a:latin typeface="+mn-lt"/>
                        </a:rPr>
                        <a:t>443</a:t>
                      </a:r>
                      <a:endParaRPr lang="en-US" sz="16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600" smtClean="0">
                          <a:solidFill>
                            <a:schemeClr val="dk1"/>
                          </a:solidFill>
                          <a:latin typeface="+mn-lt"/>
                        </a:rPr>
                        <a:t>Baby</a:t>
                      </a:r>
                      <a:r>
                        <a:rPr lang="en-GB" sz="1600" baseline="0" smtClean="0">
                          <a:solidFill>
                            <a:schemeClr val="dk1"/>
                          </a:solidFill>
                          <a:latin typeface="+mn-lt"/>
                        </a:rPr>
                        <a:t> potty </a:t>
                      </a:r>
                      <a:endParaRPr lang="en-US" sz="16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604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600"/>
                        <a:t>2</a:t>
                      </a:r>
                      <a:endParaRPr lang="en-US" sz="16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600" smtClean="0">
                          <a:solidFill>
                            <a:schemeClr val="dk1"/>
                          </a:solidFill>
                          <a:latin typeface="+mn-lt"/>
                        </a:rPr>
                        <a:t>338</a:t>
                      </a:r>
                      <a:endParaRPr lang="en-US" sz="16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600" smtClean="0"/>
                        <a:t>Urine bottle for men</a:t>
                      </a:r>
                      <a:endParaRPr lang="en-US" sz="16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604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sz="1600"/>
                        <a:t>3</a:t>
                      </a:r>
                      <a:endParaRPr lang="en-US" sz="16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600" smtClean="0">
                          <a:solidFill>
                            <a:schemeClr val="dk1"/>
                          </a:solidFill>
                          <a:latin typeface="+mn-lt"/>
                        </a:rPr>
                        <a:t>344</a:t>
                      </a:r>
                      <a:endParaRPr lang="en-US" sz="16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600" smtClean="0">
                          <a:solidFill>
                            <a:schemeClr val="dk1"/>
                          </a:solidFill>
                          <a:latin typeface="+mn-lt"/>
                        </a:rPr>
                        <a:t>Urine</a:t>
                      </a:r>
                      <a:r>
                        <a:rPr lang="en-GB" sz="1600" baseline="0" smtClean="0">
                          <a:solidFill>
                            <a:schemeClr val="dk1"/>
                          </a:solidFill>
                          <a:latin typeface="+mn-lt"/>
                        </a:rPr>
                        <a:t> bottle for women </a:t>
                      </a:r>
                      <a:endParaRPr lang="en-US" sz="1600">
                        <a:solidFill>
                          <a:srgbClr val="051675"/>
                        </a:solidFill>
                        <a:latin typeface="Verdan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6122273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_rels/theme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r="http://schemas.openxmlformats.org/officeDocument/2006/relationships"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Arial"/>
        <a:cs typeface="Arial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Arial"/>
        <a:cs typeface="Arial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Template>Flow</Template>
  <Company/>
  <PresentationFormat>On-screen Show (4:3)</PresentationFormat>
  <Paragraphs>60</Paragraphs>
  <Slides>52</Slides>
  <Notes>1</Notes>
  <TotalTime>1540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baseType="lpstr" size="59">
      <vt:lpstr>Arial</vt:lpstr>
      <vt:lpstr>Calibri</vt:lpstr>
      <vt:lpstr>Constantia</vt:lpstr>
      <vt:lpstr>Wingdings 2</vt:lpstr>
      <vt:lpstr>Wingdings</vt:lpstr>
      <vt:lpstr>Verdana</vt:lpstr>
      <vt:lpstr>Flow</vt:lpstr>
      <vt:lpstr>           شركة فارما لصناعة منتجات الكاوتشوك والبلاستك</vt:lpstr>
      <vt:lpstr>PowerPoint Presentation</vt:lpstr>
      <vt:lpstr>Pharma for Rubber &amp; Plastic industries</vt:lpstr>
      <vt:lpstr>PowerPoint Presentation</vt:lpstr>
      <vt:lpstr>PowerPoint Presentation</vt:lpstr>
      <vt:lpstr>PowerPoint Presentation</vt:lpstr>
      <vt:lpstr>PowerPoint Presentation</vt:lpstr>
      <vt:lpstr>Medical Packing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Cosmetic packing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Wide use Packing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شركة فارما لصناعة منتجات الكاوتشوك و البلاستك</dc:title>
  <dc:creator>sana</dc:creator>
  <cp:lastModifiedBy>ahmed fahmy</cp:lastModifiedBy>
  <cp:revision>179</cp:revision>
  <dcterms:created xsi:type="dcterms:W3CDTF">2023-01-12T08:20:59Z</dcterms:created>
  <dcterms:modified xsi:type="dcterms:W3CDTF">2024-10-28T09:33:41Z</dcterms:modified>
</cp:coreProperties>
</file>